
<file path=[Content_Types].xml><?xml version="1.0" encoding="utf-8"?>
<Types xmlns="http://schemas.openxmlformats.org/package/2006/content-types">
  <Default Extension="emf" ContentType="image/x-emf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2" r:id="rId4"/>
    <p:sldMasterId id="2147483655" r:id="rId5"/>
  </p:sldMasterIdLst>
  <p:notesMasterIdLst>
    <p:notesMasterId r:id="rId55"/>
  </p:notesMasterIdLst>
  <p:handoutMasterIdLst>
    <p:handoutMasterId r:id="rId56"/>
  </p:handoutMasterIdLst>
  <p:sldIdLst>
    <p:sldId id="599" r:id="rId6"/>
    <p:sldId id="600" r:id="rId7"/>
    <p:sldId id="669" r:id="rId8"/>
    <p:sldId id="671" r:id="rId9"/>
    <p:sldId id="673" r:id="rId10"/>
    <p:sldId id="601" r:id="rId11"/>
    <p:sldId id="639" r:id="rId12"/>
    <p:sldId id="640" r:id="rId13"/>
    <p:sldId id="641" r:id="rId14"/>
    <p:sldId id="642" r:id="rId15"/>
    <p:sldId id="643" r:id="rId16"/>
    <p:sldId id="663" r:id="rId17"/>
    <p:sldId id="657" r:id="rId18"/>
    <p:sldId id="624" r:id="rId19"/>
    <p:sldId id="668" r:id="rId20"/>
    <p:sldId id="644" r:id="rId21"/>
    <p:sldId id="645" r:id="rId22"/>
    <p:sldId id="646" r:id="rId23"/>
    <p:sldId id="647" r:id="rId24"/>
    <p:sldId id="648" r:id="rId25"/>
    <p:sldId id="664" r:id="rId26"/>
    <p:sldId id="658" r:id="rId27"/>
    <p:sldId id="625" r:id="rId28"/>
    <p:sldId id="631" r:id="rId29"/>
    <p:sldId id="632" r:id="rId30"/>
    <p:sldId id="665" r:id="rId31"/>
    <p:sldId id="659" r:id="rId32"/>
    <p:sldId id="649" r:id="rId33"/>
    <p:sldId id="626" r:id="rId34"/>
    <p:sldId id="650" r:id="rId35"/>
    <p:sldId id="651" r:id="rId36"/>
    <p:sldId id="652" r:id="rId37"/>
    <p:sldId id="633" r:id="rId38"/>
    <p:sldId id="660" r:id="rId39"/>
    <p:sldId id="627" r:id="rId40"/>
    <p:sldId id="634" r:id="rId41"/>
    <p:sldId id="653" r:id="rId42"/>
    <p:sldId id="654" r:id="rId43"/>
    <p:sldId id="655" r:id="rId44"/>
    <p:sldId id="656" r:id="rId45"/>
    <p:sldId id="661" r:id="rId46"/>
    <p:sldId id="628" r:id="rId47"/>
    <p:sldId id="667" r:id="rId48"/>
    <p:sldId id="662" r:id="rId49"/>
    <p:sldId id="629" r:id="rId50"/>
    <p:sldId id="636" r:id="rId51"/>
    <p:sldId id="637" r:id="rId52"/>
    <p:sldId id="666" r:id="rId53"/>
    <p:sldId id="638" r:id="rId54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rl@itcast.cn" initials="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5FF"/>
    <a:srgbClr val="B3D9FF"/>
    <a:srgbClr val="FF5F49"/>
    <a:srgbClr val="79AFFF"/>
    <a:srgbClr val="EBD9FF"/>
    <a:srgbClr val="FBD5D5"/>
    <a:srgbClr val="17375E"/>
    <a:srgbClr val="EFF7FF"/>
    <a:srgbClr val="E6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6"/>
    <p:restoredTop sz="94463"/>
  </p:normalViewPr>
  <p:slideViewPr>
    <p:cSldViewPr>
      <p:cViewPr varScale="1">
        <p:scale>
          <a:sx n="200" d="100"/>
          <a:sy n="200" d="100"/>
        </p:scale>
        <p:origin x="224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0" Type="http://schemas.openxmlformats.org/officeDocument/2006/relationships/commentAuthors" Target="commentAuthors.xml"/><Relationship Id="rId6" Type="http://schemas.openxmlformats.org/officeDocument/2006/relationships/slide" Target="slides/slide1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handoutMaster" Target="handoutMasters/handoutMaster1.xml"/><Relationship Id="rId55" Type="http://schemas.openxmlformats.org/officeDocument/2006/relationships/notesMaster" Target="notesMasters/notesMaster1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B71F79F-4065-CD4F-B030-8AC9BC5EDD8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3D60977-06C0-474F-AF9C-D6EAEC0E5E4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C49E8CC4-97BD-D24C-B341-9DDAC8C5942D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A14D5F60-C347-6D40-8E94-8EE9446EB09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emf"/><Relationship Id="rId8" Type="http://schemas.openxmlformats.org/officeDocument/2006/relationships/image" Target="../media/image7.emf"/><Relationship Id="rId7" Type="http://schemas.openxmlformats.org/officeDocument/2006/relationships/image" Target="../media/image6.emf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Relationship Id="rId3" Type="http://schemas.openxmlformats.org/officeDocument/2006/relationships/image" Target="../media/image2.emf"/><Relationship Id="rId20" Type="http://schemas.openxmlformats.org/officeDocument/2006/relationships/theme" Target="../theme/theme1.xml"/><Relationship Id="rId2" Type="http://schemas.openxmlformats.org/officeDocument/2006/relationships/image" Target="../media/image1.emf"/><Relationship Id="rId19" Type="http://schemas.openxmlformats.org/officeDocument/2006/relationships/image" Target="../media/image18.emf"/><Relationship Id="rId18" Type="http://schemas.openxmlformats.org/officeDocument/2006/relationships/image" Target="../media/image17.emf"/><Relationship Id="rId17" Type="http://schemas.openxmlformats.org/officeDocument/2006/relationships/image" Target="../media/image16.emf"/><Relationship Id="rId16" Type="http://schemas.openxmlformats.org/officeDocument/2006/relationships/image" Target="../media/image15.emf"/><Relationship Id="rId15" Type="http://schemas.openxmlformats.org/officeDocument/2006/relationships/image" Target="../media/image14.emf"/><Relationship Id="rId14" Type="http://schemas.openxmlformats.org/officeDocument/2006/relationships/image" Target="../media/image13.emf"/><Relationship Id="rId13" Type="http://schemas.openxmlformats.org/officeDocument/2006/relationships/image" Target="../media/image12.emf"/><Relationship Id="rId12" Type="http://schemas.openxmlformats.org/officeDocument/2006/relationships/image" Target="../media/image11.emf"/><Relationship Id="rId11" Type="http://schemas.openxmlformats.org/officeDocument/2006/relationships/image" Target="../media/image10.emf"/><Relationship Id="rId10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4" Type="http://schemas.openxmlformats.org/officeDocument/2006/relationships/theme" Target="../theme/theme4.xml"/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641350"/>
            <a:ext cx="3127375" cy="344011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7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1065213"/>
            <a:ext cx="2200275" cy="24542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椭圆 3"/>
          <p:cNvSpPr/>
          <p:nvPr userDrawn="1"/>
        </p:nvSpPr>
        <p:spPr bwMode="auto">
          <a:xfrm>
            <a:off x="6381750" y="1384300"/>
            <a:ext cx="463550" cy="4635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5" name="椭圆 4"/>
          <p:cNvSpPr/>
          <p:nvPr userDrawn="1"/>
        </p:nvSpPr>
        <p:spPr bwMode="auto">
          <a:xfrm>
            <a:off x="2451100" y="1749425"/>
            <a:ext cx="184150" cy="184150"/>
          </a:xfrm>
          <a:prstGeom prst="ellips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6" name="椭圆 10"/>
          <p:cNvSpPr>
            <a:spLocks noChangeArrowheads="1"/>
          </p:cNvSpPr>
          <p:nvPr userDrawn="1"/>
        </p:nvSpPr>
        <p:spPr bwMode="auto">
          <a:xfrm>
            <a:off x="5240338" y="3937000"/>
            <a:ext cx="219075" cy="2190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3265488" y="1939925"/>
            <a:ext cx="128587" cy="1301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32" name="图片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1581150"/>
            <a:ext cx="2174875" cy="59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Picture 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1460500"/>
            <a:ext cx="212725" cy="290513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34" name="组合 43"/>
          <p:cNvGrpSpPr/>
          <p:nvPr userDrawn="1"/>
        </p:nvGrpSpPr>
        <p:grpSpPr bwMode="auto">
          <a:xfrm>
            <a:off x="6100763" y="1751013"/>
            <a:ext cx="130175" cy="128587"/>
            <a:chOff x="6101548" y="1750326"/>
            <a:chExt cx="129654" cy="129654"/>
          </a:xfrm>
        </p:grpSpPr>
        <p:sp>
          <p:nvSpPr>
            <p:cNvPr id="13" name="椭圆 12"/>
            <p:cNvSpPr/>
            <p:nvPr/>
          </p:nvSpPr>
          <p:spPr bwMode="auto">
            <a:xfrm>
              <a:off x="6101548" y="1750326"/>
              <a:ext cx="129654" cy="12965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6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265" y="1772735"/>
              <a:ext cx="83801" cy="848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1035" name="Picture 7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994150"/>
            <a:ext cx="117475" cy="13652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36" name="组合 41"/>
          <p:cNvGrpSpPr/>
          <p:nvPr userDrawn="1"/>
        </p:nvGrpSpPr>
        <p:grpSpPr bwMode="auto">
          <a:xfrm>
            <a:off x="3040063" y="546100"/>
            <a:ext cx="225425" cy="225425"/>
            <a:chOff x="3039900" y="545911"/>
            <a:chExt cx="225188" cy="225188"/>
          </a:xfrm>
        </p:grpSpPr>
        <p:sp>
          <p:nvSpPr>
            <p:cNvPr id="17" name="椭圆 16"/>
            <p:cNvSpPr/>
            <p:nvPr/>
          </p:nvSpPr>
          <p:spPr bwMode="auto">
            <a:xfrm>
              <a:off x="3039900" y="545911"/>
              <a:ext cx="225188" cy="22518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2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1132" y="599829"/>
              <a:ext cx="142725" cy="111008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37" name="组合 37"/>
          <p:cNvGrpSpPr/>
          <p:nvPr userDrawn="1"/>
        </p:nvGrpSpPr>
        <p:grpSpPr bwMode="auto">
          <a:xfrm>
            <a:off x="2586038" y="3022600"/>
            <a:ext cx="185737" cy="185738"/>
            <a:chOff x="2586251" y="3022980"/>
            <a:chExt cx="88710" cy="88710"/>
          </a:xfrm>
          <a:solidFill>
            <a:srgbClr val="C00000"/>
          </a:solidFill>
        </p:grpSpPr>
        <p:sp>
          <p:nvSpPr>
            <p:cNvPr id="20" name="椭圆 9"/>
            <p:cNvSpPr>
              <a:spLocks noChangeArrowheads="1"/>
            </p:cNvSpPr>
            <p:nvPr/>
          </p:nvSpPr>
          <p:spPr bwMode="auto">
            <a:xfrm>
              <a:off x="2586251" y="3022980"/>
              <a:ext cx="88710" cy="88710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4" name="Picture 1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596" y="3041493"/>
              <a:ext cx="45720" cy="51684"/>
            </a:xfrm>
            <a:prstGeom prst="rect">
              <a:avLst/>
            </a:prstGeom>
            <a:grpFill/>
            <a:ln>
              <a:noFill/>
            </a:ln>
            <a:effectLst/>
          </p:spPr>
        </p:pic>
      </p:grpSp>
      <p:pic>
        <p:nvPicPr>
          <p:cNvPr id="1038" name="Picture 11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3" y="1974850"/>
            <a:ext cx="71437" cy="777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" name="椭圆 22"/>
          <p:cNvSpPr/>
          <p:nvPr userDrawn="1"/>
        </p:nvSpPr>
        <p:spPr bwMode="auto">
          <a:xfrm>
            <a:off x="7113588" y="2630488"/>
            <a:ext cx="250825" cy="249237"/>
          </a:xfrm>
          <a:prstGeom prst="ellipse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40" name="Picture 15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690813"/>
            <a:ext cx="133350" cy="128587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41" name="组合 46"/>
          <p:cNvGrpSpPr/>
          <p:nvPr userDrawn="1"/>
        </p:nvGrpSpPr>
        <p:grpSpPr bwMode="auto">
          <a:xfrm>
            <a:off x="2327275" y="3386138"/>
            <a:ext cx="258763" cy="258762"/>
            <a:chOff x="1798978" y="3519004"/>
            <a:chExt cx="259307" cy="259307"/>
          </a:xfrm>
        </p:grpSpPr>
        <p:sp>
          <p:nvSpPr>
            <p:cNvPr id="26" name="椭圆 25"/>
            <p:cNvSpPr/>
            <p:nvPr/>
          </p:nvSpPr>
          <p:spPr bwMode="auto">
            <a:xfrm>
              <a:off x="1798978" y="3519004"/>
              <a:ext cx="259307" cy="2593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2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1931" y="3616045"/>
              <a:ext cx="173401" cy="85906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2" name="组合 38"/>
          <p:cNvGrpSpPr/>
          <p:nvPr userDrawn="1"/>
        </p:nvGrpSpPr>
        <p:grpSpPr bwMode="auto">
          <a:xfrm>
            <a:off x="976313" y="1046163"/>
            <a:ext cx="300037" cy="300037"/>
            <a:chOff x="748396" y="764271"/>
            <a:chExt cx="300782" cy="300782"/>
          </a:xfrm>
        </p:grpSpPr>
        <p:sp>
          <p:nvSpPr>
            <p:cNvPr id="29" name="椭圆 28"/>
            <p:cNvSpPr/>
            <p:nvPr/>
          </p:nvSpPr>
          <p:spPr bwMode="auto">
            <a:xfrm>
              <a:off x="748396" y="764271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0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30" y="856575"/>
              <a:ext cx="202114" cy="11617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3" name="组合 42"/>
          <p:cNvGrpSpPr/>
          <p:nvPr userDrawn="1"/>
        </p:nvGrpSpPr>
        <p:grpSpPr bwMode="auto">
          <a:xfrm>
            <a:off x="1763713" y="4391025"/>
            <a:ext cx="300037" cy="300038"/>
            <a:chOff x="1365228" y="4292790"/>
            <a:chExt cx="300782" cy="300782"/>
          </a:xfrm>
        </p:grpSpPr>
        <p:sp>
          <p:nvSpPr>
            <p:cNvPr id="32" name="椭圆 31"/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8" name="Picture 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745" y="4364405"/>
              <a:ext cx="195748" cy="15755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4" name="组合 1"/>
          <p:cNvGrpSpPr/>
          <p:nvPr userDrawn="1"/>
        </p:nvGrpSpPr>
        <p:grpSpPr bwMode="auto">
          <a:xfrm>
            <a:off x="1169988" y="2619375"/>
            <a:ext cx="300037" cy="300038"/>
            <a:chOff x="1169908" y="2618983"/>
            <a:chExt cx="300782" cy="300782"/>
          </a:xfrm>
        </p:grpSpPr>
        <p:sp>
          <p:nvSpPr>
            <p:cNvPr id="35" name="椭圆 34"/>
            <p:cNvSpPr/>
            <p:nvPr/>
          </p:nvSpPr>
          <p:spPr bwMode="auto">
            <a:xfrm>
              <a:off x="1169908" y="2618983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6" name="Picture 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468" y="2690598"/>
              <a:ext cx="211661" cy="18142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5" name="组合 49"/>
          <p:cNvGrpSpPr/>
          <p:nvPr userDrawn="1"/>
        </p:nvGrpSpPr>
        <p:grpSpPr bwMode="auto">
          <a:xfrm>
            <a:off x="7781925" y="4046538"/>
            <a:ext cx="320675" cy="320675"/>
            <a:chOff x="7874758" y="4418464"/>
            <a:chExt cx="320722" cy="320722"/>
          </a:xfrm>
        </p:grpSpPr>
        <p:sp>
          <p:nvSpPr>
            <p:cNvPr id="38" name="椭圆 37"/>
            <p:cNvSpPr/>
            <p:nvPr/>
          </p:nvSpPr>
          <p:spPr bwMode="auto">
            <a:xfrm>
              <a:off x="7874758" y="4418464"/>
              <a:ext cx="320722" cy="32072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4" name="Picture 7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039" y="4486736"/>
              <a:ext cx="238160" cy="18417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1046" name="Picture 9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773238"/>
            <a:ext cx="127000" cy="13652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47" name="组合 45"/>
          <p:cNvGrpSpPr/>
          <p:nvPr userDrawn="1"/>
        </p:nvGrpSpPr>
        <p:grpSpPr bwMode="auto">
          <a:xfrm>
            <a:off x="6613525" y="3433763"/>
            <a:ext cx="258763" cy="258762"/>
            <a:chOff x="8470946" y="4206098"/>
            <a:chExt cx="259071" cy="259071"/>
          </a:xfrm>
        </p:grpSpPr>
        <p:sp>
          <p:nvSpPr>
            <p:cNvPr id="42" name="椭圆 41"/>
            <p:cNvSpPr/>
            <p:nvPr/>
          </p:nvSpPr>
          <p:spPr bwMode="auto">
            <a:xfrm>
              <a:off x="8470946" y="4206098"/>
              <a:ext cx="259071" cy="25907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2" name="Picture 10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1343" y="4263316"/>
              <a:ext cx="144635" cy="1446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8" name="组合 44"/>
          <p:cNvGrpSpPr/>
          <p:nvPr userDrawn="1"/>
        </p:nvGrpSpPr>
        <p:grpSpPr bwMode="auto">
          <a:xfrm>
            <a:off x="7308850" y="912813"/>
            <a:ext cx="322263" cy="322262"/>
            <a:chOff x="7308304" y="912172"/>
            <a:chExt cx="323068" cy="323068"/>
          </a:xfrm>
        </p:grpSpPr>
        <p:sp>
          <p:nvSpPr>
            <p:cNvPr id="45" name="椭圆 44"/>
            <p:cNvSpPr/>
            <p:nvPr/>
          </p:nvSpPr>
          <p:spPr bwMode="auto">
            <a:xfrm>
              <a:off x="7308304" y="912172"/>
              <a:ext cx="323068" cy="3230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0" name="Picture 11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780" y="990154"/>
              <a:ext cx="202117" cy="16710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panose="02010609060101010101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/>
          <p:cNvGrpSpPr/>
          <p:nvPr userDrawn="1"/>
        </p:nvGrpSpPr>
        <p:grpSpPr bwMode="auto">
          <a:xfrm>
            <a:off x="493713" y="219075"/>
            <a:ext cx="92075" cy="314325"/>
            <a:chOff x="457200" y="427038"/>
            <a:chExt cx="127000" cy="431800"/>
          </a:xfrm>
        </p:grpSpPr>
        <p:sp>
          <p:nvSpPr>
            <p:cNvPr id="8" name="圆角矩形 1"/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  <p:sp>
          <p:nvSpPr>
            <p:cNvPr id="9" name="圆角矩形 23"/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latin typeface="Segoe UI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圆角矩形 24"/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</p:grpSp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52" name="圆角矩形 3"/>
          <p:cNvSpPr/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053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75" name="圆角矩形 3"/>
          <p:cNvSpPr/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076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"/>
          <p:cNvGrpSpPr/>
          <p:nvPr userDrawn="1"/>
        </p:nvGrpSpPr>
        <p:grpSpPr bwMode="auto">
          <a:xfrm>
            <a:off x="1944688" y="1817688"/>
            <a:ext cx="5148262" cy="787400"/>
            <a:chOff x="1944836" y="1767215"/>
            <a:chExt cx="5147444" cy="787423"/>
          </a:xfrm>
        </p:grpSpPr>
        <p:pic>
          <p:nvPicPr>
            <p:cNvPr id="4099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020" y="1767215"/>
              <a:ext cx="1907084" cy="78742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" name="直接连接符 8"/>
            <p:cNvCxnSpPr/>
            <p:nvPr/>
          </p:nvCxnSpPr>
          <p:spPr>
            <a:xfrm>
              <a:off x="1944836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436781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panose="02010609060101010101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7_&#20999;&#25442;&#30446;&#24405;.mp4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8_&#32477;&#23545;&#36335;&#24452;&#21644;&#30456;&#23545;&#36335;&#24452;.mp4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9_&#21019;&#24314;&#12289;&#21024;&#38500;&#25991;&#20214;&#21644;&#30446;&#24405;&#21629;&#20196;.mp4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hyperlink" Target="../03-&#35270;&#39057;/05_Linux&#21629;&#20196;.mp4" TargetMode="External"/><Relationship Id="rId1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0_&#22797;&#21046;&#12289;&#31227;&#21160;&#25991;&#20214;&#21644;&#30446;&#24405;&#21629;&#20196;.mp4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1_&#32456;&#31471;&#21629;&#20196;&#26684;&#24335;&#30340;&#32452;&#25104;.mp4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2_&#26597;&#30475;&#21629;&#20196;&#24110;&#21161;&#30340;&#26041;&#24335;.mp4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6_&#26597;&#30475;&#30446;&#24405;&#21629;&#20196;.mp4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Box 3"/>
          <p:cNvSpPr txBox="1">
            <a:spLocks noChangeArrowheads="1"/>
          </p:cNvSpPr>
          <p:nvPr/>
        </p:nvSpPr>
        <p:spPr bwMode="auto">
          <a:xfrm>
            <a:off x="1750772" y="2211279"/>
            <a:ext cx="55980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</a:t>
            </a:r>
            <a:r>
              <a:rPr lang="en-US" altLang="zh-CN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命令的基本使用</a:t>
            </a:r>
            <a:endParaRPr lang="zh-CN" altLang="en-US" sz="3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查看目录命令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clear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7856" y="2211710"/>
            <a:ext cx="3448905" cy="1944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查看目录命令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clear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5024" y="2139702"/>
            <a:ext cx="3354569" cy="1944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查看目录命令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187624" y="1486289"/>
          <a:ext cx="6696744" cy="2448272"/>
        </p:xfrm>
        <a:graphic>
          <a:graphicData uri="http://schemas.openxmlformats.org/drawingml/2006/table">
            <a:tbl>
              <a:tblPr/>
              <a:tblGrid>
                <a:gridCol w="1947532"/>
                <a:gridCol w="4749212"/>
              </a:tblGrid>
              <a:tr h="5499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4745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ls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查看当前路径下的目录信息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4745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tree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以树状方式显示目录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  <a:tr h="4745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pwd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查看当前目录路径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4745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clear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>
                        <a:alpha val="79999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清除终端内容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>
                        <a:alpha val="79999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187624" y="3934561"/>
          <a:ext cx="6696744" cy="474582"/>
        </p:xfrm>
        <a:graphic>
          <a:graphicData uri="http://schemas.openxmlformats.org/drawingml/2006/table">
            <a:tbl>
              <a:tblPr/>
              <a:tblGrid>
                <a:gridCol w="1947532"/>
                <a:gridCol w="4749212"/>
              </a:tblGrid>
              <a:tr h="4745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ctrl</a:t>
                      </a: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shift</a:t>
                      </a: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“</a:t>
                      </a: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”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放大窗口字体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187624" y="4409143"/>
          <a:ext cx="6696744" cy="474582"/>
        </p:xfrm>
        <a:graphic>
          <a:graphicData uri="http://schemas.openxmlformats.org/drawingml/2006/table">
            <a:tbl>
              <a:tblPr/>
              <a:tblGrid>
                <a:gridCol w="1947532"/>
                <a:gridCol w="4749212"/>
              </a:tblGrid>
              <a:tr h="4745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ctrl</a:t>
                      </a: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“</a:t>
                      </a: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”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>
                        <a:alpha val="79999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缩小窗口字体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>
                        <a:alpha val="7999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635896" y="938486"/>
            <a:ext cx="4319588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lvl="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endParaRPr lang="en-US" altLang="zh-CN" sz="14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切换目录命令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绝对路径和相对路径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创建、删除文件和目录命令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复制、移动文件和目录命令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终端命令格式的组成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查看命令帮助的方式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切换目录命令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755576" y="1059582"/>
            <a:ext cx="4319588" cy="459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00" dirty="0"/>
              <a:t>是</a:t>
            </a:r>
            <a:r>
              <a:rPr lang="en-GB" altLang="zh-CN" sz="1400" b="1" dirty="0"/>
              <a:t>change directory</a:t>
            </a:r>
            <a:r>
              <a:rPr lang="zh-CN" altLang="en-US" sz="1400" dirty="0"/>
              <a:t>的缩写  即</a:t>
            </a:r>
            <a:r>
              <a:rPr lang="zh-CN" altLang="en-US" sz="1400" b="1" dirty="0">
                <a:solidFill>
                  <a:srgbClr val="FF0000"/>
                </a:solidFill>
              </a:rPr>
              <a:t>改变目录</a:t>
            </a:r>
            <a:endParaRPr lang="en-US" altLang="zh-CN" sz="1400" b="1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切换目录命令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202915" y="1520901"/>
          <a:ext cx="4808948" cy="2245714"/>
        </p:xfrm>
        <a:graphic>
          <a:graphicData uri="http://schemas.openxmlformats.org/drawingml/2006/table">
            <a:tbl>
              <a:tblPr/>
              <a:tblGrid>
                <a:gridCol w="1398527"/>
                <a:gridCol w="3410421"/>
              </a:tblGrid>
              <a:tr h="3566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cd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目录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切换到指定目录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cd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切换到当前用户的主目录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cd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..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切换到上一级目录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cd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>
                        <a:alpha val="79999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切换到当前目录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>
                        <a:alpha val="79999"/>
                      </a:srgbClr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cd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切换到上一次目录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>
                        <a:alpha val="8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6378252" y="1995686"/>
            <a:ext cx="1571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6372200" y="2427734"/>
            <a:ext cx="20804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l"/>
              <a:defRPr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cd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5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后面不写目录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等价于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cd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~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切换目录命令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3808" y="2211711"/>
            <a:ext cx="3360376" cy="1440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切换目录命令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切换到当前用户的主目录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816" y="2211710"/>
            <a:ext cx="3328406" cy="14401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切换目录命令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切换到上一级目录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7824" y="2355726"/>
            <a:ext cx="3314270" cy="1440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切换目录命令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切换到当前目录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3807" y="2139701"/>
            <a:ext cx="3456385" cy="1657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563888" y="1021458"/>
            <a:ext cx="4319588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目录命令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切换目录命令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绝对路径和相对路径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创建、删除文件和目录命令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复制、移动文件和目录命令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终端命令格式的组成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查看命令帮助的方式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切换目录命令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切换到上一次目录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9832" y="2211710"/>
            <a:ext cx="3744416" cy="1944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切换目录命令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2.6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知识要点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827584" y="1779662"/>
            <a:ext cx="554355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cd</a:t>
            </a:r>
            <a:r>
              <a:rPr lang="zh-CN" altLang="zh-CN" dirty="0"/>
              <a:t> 目录</a:t>
            </a:r>
            <a:r>
              <a:rPr lang="zh-CN" altLang="en-US" sz="1050" dirty="0"/>
              <a:t>     </a:t>
            </a:r>
            <a:r>
              <a:rPr lang="zh-CN" altLang="zh-CN" dirty="0"/>
              <a:t>切换到指定目录</a:t>
            </a:r>
            <a:endParaRPr lang="zh-CN" altLang="zh-CN" sz="1050" dirty="0"/>
          </a:p>
          <a:p>
            <a:pPr eaLnBrk="1" hangingPunct="1"/>
            <a:r>
              <a:rPr lang="en-US" altLang="zh-CN" dirty="0"/>
              <a:t>cd</a:t>
            </a:r>
            <a:r>
              <a:rPr lang="zh-CN" altLang="zh-CN" dirty="0"/>
              <a:t> </a:t>
            </a:r>
            <a:r>
              <a:rPr lang="zh-CN" altLang="en-US" dirty="0"/>
              <a:t>  </a:t>
            </a:r>
            <a:r>
              <a:rPr lang="en-US" altLang="zh-CN" dirty="0"/>
              <a:t>~</a:t>
            </a:r>
            <a:r>
              <a:rPr lang="zh-CN" altLang="en-US" sz="1050" dirty="0"/>
              <a:t>             </a:t>
            </a:r>
            <a:r>
              <a:rPr lang="zh-CN" altLang="zh-CN" dirty="0"/>
              <a:t>切换到当前用户的主目录</a:t>
            </a:r>
            <a:endParaRPr lang="zh-CN" altLang="zh-CN" sz="1050" dirty="0"/>
          </a:p>
          <a:p>
            <a:pPr eaLnBrk="1" hangingPunct="1"/>
            <a:r>
              <a:rPr lang="en-US" altLang="zh-CN" dirty="0"/>
              <a:t>cd</a:t>
            </a:r>
            <a:r>
              <a:rPr lang="zh-CN" altLang="zh-CN" dirty="0"/>
              <a:t> </a:t>
            </a:r>
            <a:r>
              <a:rPr lang="zh-CN" altLang="en-US" dirty="0"/>
              <a:t>  </a:t>
            </a:r>
            <a:r>
              <a:rPr lang="en-US" altLang="zh-CN" dirty="0"/>
              <a:t>..</a:t>
            </a:r>
            <a:r>
              <a:rPr lang="zh-CN" altLang="en-US" sz="1050" dirty="0"/>
              <a:t>             </a:t>
            </a:r>
            <a:r>
              <a:rPr lang="zh-CN" altLang="zh-CN" dirty="0"/>
              <a:t>切换到上一级目录</a:t>
            </a:r>
            <a:endParaRPr lang="zh-CN" altLang="zh-CN" sz="1050" dirty="0"/>
          </a:p>
          <a:p>
            <a:pPr eaLnBrk="1" hangingPunct="1"/>
            <a:r>
              <a:rPr lang="en-US" altLang="zh-CN" dirty="0" smtClean="0"/>
              <a:t>c</a:t>
            </a:r>
            <a:r>
              <a:rPr lang="en-US" altLang="zh-CN" dirty="0" smtClean="0"/>
              <a:t>d</a:t>
            </a:r>
            <a:r>
              <a:rPr lang="zh-CN" altLang="en-US" dirty="0" smtClean="0"/>
              <a:t>   </a:t>
            </a:r>
            <a:r>
              <a:rPr lang="en-US" altLang="zh-CN" dirty="0"/>
              <a:t>.</a:t>
            </a:r>
            <a:r>
              <a:rPr lang="zh-CN" altLang="en-US" sz="1050" dirty="0"/>
              <a:t>              </a:t>
            </a:r>
            <a:r>
              <a:rPr lang="zh-CN" altLang="en-US" sz="1050" dirty="0" smtClean="0"/>
              <a:t> </a:t>
            </a:r>
            <a:r>
              <a:rPr lang="zh-CN" altLang="zh-CN" dirty="0" smtClean="0"/>
              <a:t>切换</a:t>
            </a:r>
            <a:r>
              <a:rPr lang="zh-CN" altLang="zh-CN" dirty="0"/>
              <a:t>到当前目录</a:t>
            </a:r>
            <a:endParaRPr lang="zh-CN" altLang="zh-CN" sz="1050" dirty="0"/>
          </a:p>
          <a:p>
            <a:pPr eaLnBrk="1" hangingPunct="1"/>
            <a:r>
              <a:rPr lang="en-US" altLang="zh-CN" dirty="0"/>
              <a:t>cd</a:t>
            </a:r>
            <a:r>
              <a:rPr lang="zh-CN" altLang="zh-CN" dirty="0"/>
              <a:t> </a:t>
            </a:r>
            <a:r>
              <a:rPr lang="zh-CN" altLang="en-US" dirty="0"/>
              <a:t>   </a:t>
            </a:r>
            <a:r>
              <a:rPr lang="en-US" altLang="zh-CN" dirty="0"/>
              <a:t>-</a:t>
            </a:r>
            <a:r>
              <a:rPr lang="zh-CN" altLang="en-US" sz="1050" dirty="0"/>
              <a:t>             </a:t>
            </a:r>
            <a:r>
              <a:rPr lang="zh-CN" altLang="zh-CN" dirty="0"/>
              <a:t>切换到上一次目录</a:t>
            </a:r>
            <a:endParaRPr lang="zh-CN" altLang="zh-CN" sz="10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635896" y="1012206"/>
            <a:ext cx="4319588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lvl="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endParaRPr lang="en-US" altLang="zh-CN" sz="14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切换目录命令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绝对路径和相对路径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创建、删除文件和目录命令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复制、移动文件和目录命令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终端命令格式的组成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查看命令帮助的方式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绝对路径和相对路径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绝对路径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827088" y="1851025"/>
            <a:ext cx="554355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从根目录算起的路径叫做绝对路径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27088" y="2316331"/>
            <a:ext cx="1571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827088" y="2840345"/>
            <a:ext cx="324085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/home/python/Desktop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usr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/bin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绝对路径和相对路径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相对路径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827088" y="1851025"/>
            <a:ext cx="554355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从当前目录算起的路径叫做相对路径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27088" y="2316331"/>
            <a:ext cx="1571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827088" y="2840345"/>
            <a:ext cx="324085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./test/hello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../static/images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绝对路径和相对路径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绝对路径和相对路径的使用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827088" y="1851025"/>
            <a:ext cx="316884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使用绝对路径切换到桌面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115616" y="2316331"/>
            <a:ext cx="237626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zh-CN" altLang="en-US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/home/python/Desktop</a:t>
            </a:r>
            <a:endParaRPr lang="en-US" altLang="zh-CN" sz="105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41375" y="2781637"/>
            <a:ext cx="329857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dbs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以相对路径切换到桌面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1115616" y="3119943"/>
            <a:ext cx="302433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5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当前路径  </a:t>
            </a:r>
            <a:r>
              <a:rPr lang="en-US" alt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/home/python/</a:t>
            </a:r>
            <a:r>
              <a:rPr lang="en-US" altLang="zh-CN" sz="105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dbs</a:t>
            </a:r>
            <a:r>
              <a:rPr lang="en-US" alt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5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zh-CN" altLang="en-US" sz="105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../Desktop</a:t>
            </a:r>
            <a:endParaRPr lang="en-US" altLang="zh-CN" sz="105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827088" y="3619747"/>
            <a:ext cx="38889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在桌面使用相对路径切换到上一级目录的上一级目录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1114624" y="3958053"/>
            <a:ext cx="55435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当前路径  </a:t>
            </a:r>
            <a:r>
              <a:rPr lang="en-US" alt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05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home/python/Desktop/</a:t>
            </a:r>
            <a:r>
              <a:rPr lang="en-US" altLang="zh-CN" sz="105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itcast</a:t>
            </a:r>
            <a:r>
              <a:rPr lang="en-US" altLang="zh-CN" sz="105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/01 </a:t>
            </a:r>
            <a:endParaRPr lang="en-US" altLang="zh-CN" sz="105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zh-CN" altLang="en-US" sz="105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../../</a:t>
            </a:r>
            <a:endParaRPr lang="en-US" altLang="zh-CN" sz="105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9" grpId="0"/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绝对路径和相对路径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827584" y="1103211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知识要点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827584" y="1796720"/>
            <a:ext cx="662473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05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绝对路径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一般以 根目录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为开始位置 整个路径信息完整清晰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05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相对路径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以当前所在路径为参考路径 使用方便快捷</a:t>
            </a: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9592" y="2490229"/>
            <a:ext cx="43332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 smtClean="0">
                <a:solidFill>
                  <a:srgbClr val="FF0000"/>
                </a:solidFill>
                <a:latin typeface="+mn-lt"/>
                <a:ea typeface="+mn-ea"/>
              </a:rPr>
              <a:t>注意</a:t>
            </a: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：</a:t>
            </a:r>
            <a:endParaRPr kumimoji="1"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    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在代码编写中建议使用绝对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路径，使得代码阅读清晰同时减少错误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707904" y="951186"/>
            <a:ext cx="4319588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lvl="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endParaRPr lang="en-US" altLang="zh-CN" sz="14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切换目录命令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绝对路径和相对路径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创建、删除文件和目录命令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复制、移动文件和目录命令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终端命令格式的组成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查看命令帮助的方式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创建、删除文件和目录命令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403648" y="1851670"/>
          <a:ext cx="5688013" cy="1908177"/>
        </p:xfrm>
        <a:graphic>
          <a:graphicData uri="http://schemas.openxmlformats.org/drawingml/2006/table">
            <a:tbl>
              <a:tblPr/>
              <a:tblGrid>
                <a:gridCol w="1654175"/>
                <a:gridCol w="4033838"/>
              </a:tblGrid>
              <a:tr h="428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touch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文件名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创建指定文件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mkdir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目录名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创建目录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文件夹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rm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文件名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删除指定文件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rmdir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目录名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删除空目录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</a:tbl>
          </a:graphicData>
        </a:graphic>
      </p:graphicFrame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创建、删除文件和目录命令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481074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fr-FR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touch</a:t>
            </a:r>
            <a:r>
              <a:rPr lang="zh-CN" altLang="fr-FR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9752" y="2283718"/>
            <a:ext cx="3816424" cy="1512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3768" y="1497864"/>
            <a:ext cx="3888432" cy="247579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8650" y="1031202"/>
            <a:ext cx="3281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为了保证设备的良好运行，机房需要保证较低的温度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5576" y="4155926"/>
            <a:ext cx="4528804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dirty="0" smtClean="0">
                <a:solidFill>
                  <a:srgbClr val="FF0000"/>
                </a:solidFill>
                <a:latin typeface="+mn-lt"/>
                <a:ea typeface="+mn-ea"/>
              </a:rPr>
              <a:t>思考</a:t>
            </a: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：</a:t>
            </a:r>
            <a:endParaRPr kumimoji="1" lang="en-US" altLang="zh-CN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        机房的温度不适合工作人员长时间停留，那机房的设备怎么操控呢？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5" name="图片 4">
            <a:hlinkClick r:id="rId2" tooltip="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创建、删除文件和目录命令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481074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tr-TR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mkdir</a:t>
            </a:r>
            <a:r>
              <a:rPr lang="zh-CN" altLang="tr-TR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4032" y="2355726"/>
            <a:ext cx="3672111" cy="1360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创建、删除文件和目录命令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481074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</a:t>
            </a:r>
            <a:r>
              <a:rPr lang="zh-CN" altLang="tr-TR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1760" y="2283718"/>
            <a:ext cx="3918971" cy="1656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创建、删除文件和目录命令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481074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rmdir</a:t>
            </a:r>
            <a:r>
              <a:rPr lang="zh-CN" altLang="tr-TR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3768" y="2355726"/>
            <a:ext cx="3744416" cy="1608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创建、删除文件和目录命令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481074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4.5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知识要点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5220073" y="2144971"/>
            <a:ext cx="11401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5766384" y="2462000"/>
            <a:ext cx="266429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28600" indent="-228600">
              <a:buAutoNum type="arabicPeriod"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删除非空目录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非空目录名 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AutoNum type="arabicPeriod"/>
            </a:pP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-r: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递归删除目录及其内容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971600" y="1851670"/>
          <a:ext cx="4306689" cy="1908177"/>
        </p:xfrm>
        <a:graphic>
          <a:graphicData uri="http://schemas.openxmlformats.org/drawingml/2006/table">
            <a:tbl>
              <a:tblPr/>
              <a:tblGrid>
                <a:gridCol w="1252461"/>
                <a:gridCol w="3054228"/>
              </a:tblGrid>
              <a:tr h="428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touch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文件名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创建指定文件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mkdir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目录名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创建目录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文件夹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rm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文件名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删除指定文件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rmdir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目录名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删除空目录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635896" y="894036"/>
            <a:ext cx="4319588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lvl="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endParaRPr lang="en-US" altLang="zh-CN" sz="1400" b="1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切换目录命令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绝对路径和相对路径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创建、删除文件和目录命令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复制、移动文件和目录命令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终端命令格式的组成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查看命令帮助的方式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复制、移动文件和目录命令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498302" y="2067694"/>
          <a:ext cx="5688013" cy="1168401"/>
        </p:xfrm>
        <a:graphic>
          <a:graphicData uri="http://schemas.openxmlformats.org/drawingml/2006/table">
            <a:tbl>
              <a:tblPr/>
              <a:tblGrid>
                <a:gridCol w="2713658"/>
                <a:gridCol w="2974355"/>
              </a:tblGrid>
              <a:tr h="428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cp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复制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kumimoji="0" lang="zh-CN" altLang="en-US" sz="105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拷贝</a:t>
                      </a:r>
                      <a:r>
                        <a:rPr kumimoji="0" lang="en-US" altLang="zh-CN" sz="105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文件、拷贝目录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mv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移动文件、移动目录、重命名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</a:tbl>
          </a:graphicData>
        </a:graphic>
      </p:graphicFrame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复制、移动文件和目录命令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616" y="1820426"/>
            <a:ext cx="3960440" cy="2695540"/>
          </a:xfrm>
          <a:prstGeom prst="rect">
            <a:avLst/>
          </a:prstGeom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796136" y="1817772"/>
            <a:ext cx="11401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5796135" y="2305134"/>
            <a:ext cx="2664296" cy="9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28600" indent="-228600">
              <a:buAutoNum type="arabicPeriod"/>
            </a:pP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目录需要加上一个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AutoNum type="arabicPeriod"/>
            </a:pP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-r: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递归拷贝目录及其内容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AutoNum type="arabicPeriod"/>
            </a:pP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同一个目录下不能出现相同的文件名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4810745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复制、移动文件和目录命令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285" y="1923678"/>
            <a:ext cx="3713578" cy="2392195"/>
          </a:xfrm>
          <a:prstGeom prst="rect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4810745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复制、移动文件和目录命令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8432" y="1923679"/>
            <a:ext cx="3899752" cy="2377572"/>
          </a:xfrm>
          <a:prstGeom prst="rect">
            <a:avLst/>
          </a:prstGeom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4810745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复制、移动文件和目录命令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0242" y="2211710"/>
            <a:ext cx="4011716" cy="1697975"/>
          </a:xfrm>
          <a:prstGeom prst="rect">
            <a:avLst/>
          </a:prstGeom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4810745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重命名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8650" y="927654"/>
            <a:ext cx="62456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050" dirty="0" smtClean="0">
                <a:latin typeface="+mn-lt"/>
                <a:ea typeface="+mn-ea"/>
              </a:rPr>
              <a:t>Linux</a:t>
            </a:r>
            <a:r>
              <a:rPr kumimoji="1" lang="zh-CN" altLang="en-US" sz="1050" dirty="0" smtClean="0">
                <a:latin typeface="+mn-lt"/>
                <a:ea typeface="+mn-ea"/>
              </a:rPr>
              <a:t>操作系统在服务器方面应用很广泛，而在操作服务器相关设备的时候往往是没有图像化界面的，</a:t>
            </a:r>
            <a:endParaRPr kumimoji="1" lang="en-US" altLang="zh-CN" sz="1050" dirty="0" smtClean="0"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 smtClean="0">
                <a:latin typeface="+mn-lt"/>
                <a:ea typeface="+mn-ea"/>
              </a:rPr>
              <a:t>这里就需要我们使用</a:t>
            </a:r>
            <a:r>
              <a:rPr kumimoji="1" lang="en-US" altLang="zh-CN" sz="1050" dirty="0">
                <a:latin typeface="+mn-lt"/>
                <a:ea typeface="+mn-ea"/>
              </a:rPr>
              <a:t>L</a:t>
            </a:r>
            <a:r>
              <a:rPr kumimoji="1" lang="en-US" altLang="zh-CN" sz="1050" dirty="0" smtClean="0">
                <a:latin typeface="+mn-lt"/>
                <a:ea typeface="+mn-ea"/>
              </a:rPr>
              <a:t>inux</a:t>
            </a:r>
            <a:r>
              <a:rPr kumimoji="1" lang="zh-CN" altLang="en-US" sz="1050" dirty="0" smtClean="0">
                <a:latin typeface="+mn-lt"/>
                <a:ea typeface="+mn-ea"/>
              </a:rPr>
              <a:t>命令来进行操作。</a:t>
            </a:r>
            <a:endParaRPr kumimoji="1" lang="zh-CN" altLang="en-US" sz="1050" dirty="0">
              <a:latin typeface="+mn-lt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5576" y="4155926"/>
            <a:ext cx="4649030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dirty="0" smtClean="0">
                <a:solidFill>
                  <a:srgbClr val="FF0000"/>
                </a:solidFill>
                <a:latin typeface="+mn-lt"/>
                <a:ea typeface="+mn-ea"/>
              </a:rPr>
              <a:t>提示</a:t>
            </a: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：</a:t>
            </a:r>
            <a:endParaRPr kumimoji="1" lang="en-US" altLang="zh-CN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r>
              <a:rPr kumimoji="1"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        </a:t>
            </a:r>
            <a:r>
              <a:rPr kumimoji="1" lang="en-US" altLang="zh-CN" sz="1050" dirty="0" smtClean="0">
                <a:latin typeface="+mn-lt"/>
                <a:ea typeface="+mn-ea"/>
              </a:rPr>
              <a:t>Linux</a:t>
            </a:r>
            <a:r>
              <a:rPr kumimoji="1" lang="zh-CN" altLang="en-US" sz="1050" dirty="0" smtClean="0">
                <a:latin typeface="+mn-lt"/>
                <a:ea typeface="+mn-ea"/>
              </a:rPr>
              <a:t>发行版 例如</a:t>
            </a:r>
            <a:r>
              <a:rPr lang="es-ES_tradnl" altLang="zh-CN" sz="1050" dirty="0"/>
              <a:t>Ubuntu</a:t>
            </a:r>
            <a:r>
              <a:rPr lang="zh-CN" altLang="es-ES_tradnl" sz="1050" dirty="0"/>
              <a:t>、</a:t>
            </a:r>
            <a:r>
              <a:rPr lang="es-ES_tradnl" altLang="zh-CN" sz="1050" dirty="0" err="1"/>
              <a:t>Fedora</a:t>
            </a:r>
            <a:r>
              <a:rPr lang="zh-CN" altLang="es-ES_tradnl" sz="1050" dirty="0"/>
              <a:t>、</a:t>
            </a:r>
            <a:r>
              <a:rPr lang="es-ES_tradnl" altLang="zh-CN" sz="1050" dirty="0" smtClean="0"/>
              <a:t>REHL</a:t>
            </a:r>
            <a:r>
              <a:rPr lang="zh-CN" altLang="en-US" sz="1050" dirty="0" smtClean="0"/>
              <a:t> 都是可以使用</a:t>
            </a:r>
            <a:r>
              <a:rPr lang="en-US" altLang="zh-CN" sz="1050" dirty="0" smtClean="0"/>
              <a:t>Linux</a:t>
            </a:r>
            <a:r>
              <a:rPr lang="zh-CN" altLang="en-US" sz="1050" dirty="0" smtClean="0"/>
              <a:t>命令操作的</a:t>
            </a:r>
            <a:endParaRPr kumimoji="1" lang="zh-CN" altLang="en-US" sz="1050" dirty="0">
              <a:latin typeface="+mn-lt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696" y="1419622"/>
            <a:ext cx="4716016" cy="2452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复制、移动文件和目录命令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115616" y="1906791"/>
            <a:ext cx="6970986" cy="9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：复制目录需要加上 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选项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：移动目录不需要加选项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：可以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重命名文件和目录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481074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知识要点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635896" y="915988"/>
            <a:ext cx="4319588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lvl="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endParaRPr lang="en-US" altLang="zh-CN" sz="14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切换目录命令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绝对路径和相对路径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创建、删除文件和目录命令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复制、移动文件和目录命令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终端命令格式的组成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查看命令帮助的方式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终端命令格式的组成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终端命令格式说明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827088" y="1851025"/>
            <a:ext cx="554355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[-options] [parameter]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841374" y="2446169"/>
            <a:ext cx="797909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：命令名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比如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pwd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[-options]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：选项，可以有零个、一个或者多个选项，多个选项可以合并，比如使用的 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就是选项。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[parameter]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：参数，可以有零个、一个 或者 多个参数， 比如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touch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文件名、</a:t>
            </a: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mkdir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目录名、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目标目录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，这些文件名和目录名都是参数。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：代表可选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终端命令格式的组成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知识要点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841375" y="1981032"/>
            <a:ext cx="6970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选项：用于调整命令的功能，比如：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选项调整</a:t>
            </a:r>
            <a:r>
              <a:rPr lang="en-US" altLang="zh-CN" sz="105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命令的功能。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837356" y="2409742"/>
            <a:ext cx="6970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参数：命令的操作对象，一般是文件名或者目录名。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837356" y="2838452"/>
            <a:ext cx="6970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对于命令，它的选项和参数一般情况下没有顺序</a:t>
            </a:r>
            <a:r>
              <a:rPr lang="zh-CN" altLang="en-US" sz="105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8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635896" y="1021458"/>
            <a:ext cx="4319588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lvl="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endParaRPr lang="en-US" altLang="zh-CN" sz="14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切换目录命令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绝对路径和相对路径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创建、删除文件和目录命令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复制、移动文件和目录命令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终端命令格式的组成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查看命令帮助的方式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查看命令帮助的方式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497360" y="1597435"/>
          <a:ext cx="5688013" cy="1168401"/>
        </p:xfrm>
        <a:graphic>
          <a:graphicData uri="http://schemas.openxmlformats.org/drawingml/2006/table">
            <a:tbl>
              <a:tblPr/>
              <a:tblGrid>
                <a:gridCol w="2713658"/>
                <a:gridCol w="2974355"/>
              </a:tblGrid>
              <a:tr h="428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命令帮助操作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--help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command --help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man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man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command 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505744" y="3065361"/>
            <a:ext cx="1571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508932" y="3572696"/>
            <a:ext cx="410126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查看命令帮助目的是查看命令选项及命令选项的说明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075" y="3867949"/>
            <a:ext cx="1488358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查看命令帮助的方式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839783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--help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7744" y="1851670"/>
            <a:ext cx="3904629" cy="23286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查看命令帮助的方式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839783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652120" y="1779662"/>
          <a:ext cx="2975620" cy="2304258"/>
        </p:xfrm>
        <a:graphic>
          <a:graphicData uri="http://schemas.openxmlformats.org/drawingml/2006/table">
            <a:tbl>
              <a:tblPr/>
              <a:tblGrid>
                <a:gridCol w="1419620"/>
                <a:gridCol w="1556000"/>
              </a:tblGrid>
              <a:tr h="43355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操作键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741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空格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显示下一屏信息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3741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回车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显示下一行信息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  <a:tr h="3741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显示上一屏信息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3741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退出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  <a:tr h="3741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641" y="1779663"/>
            <a:ext cx="3773883" cy="2592287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查看命令帮助的方式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840851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知识要点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27584" y="1779662"/>
            <a:ext cx="554355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--help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</a:t>
            </a:r>
            <a:r>
              <a:rPr lang="zh-CN" altLang="en-US" sz="1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是查看命令帮助的两种方式，主要是查看命令所对应的选项信息</a:t>
            </a:r>
            <a:endParaRPr lang="en-US" altLang="zh-CN" sz="10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563888" y="987574"/>
            <a:ext cx="4319588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目录命令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切换目录命令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绝对路径和相对路径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创建、删除文件和目录命令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复制、移动文件和目录命令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终端命令格式的组成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查看命令帮助的方式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查看目录命令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187624" y="1635646"/>
          <a:ext cx="6696744" cy="2448272"/>
        </p:xfrm>
        <a:graphic>
          <a:graphicData uri="http://schemas.openxmlformats.org/drawingml/2006/table">
            <a:tbl>
              <a:tblPr/>
              <a:tblGrid>
                <a:gridCol w="1947532"/>
                <a:gridCol w="4749212"/>
              </a:tblGrid>
              <a:tr h="5499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4745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ls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查看</a:t>
                      </a:r>
                      <a:r>
                        <a:rPr kumimoji="0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当前路径下的目录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4745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tree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以树状方式显示目录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/>
                    </a:solidFill>
                  </a:tcPr>
                </a:tc>
              </a:tr>
              <a:tr h="4745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pwd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查看当前目录路径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F"/>
                    </a:solidFill>
                  </a:tcPr>
                </a:tc>
              </a:tr>
              <a:tr h="4745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clear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>
                        <a:alpha val="79999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黑体" panose="02010609060101010101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清除终端内容</a:t>
                      </a:r>
                      <a:endParaRPr kumimoji="0" lang="zh-CN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08" marR="91408" marT="45737" marB="457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D9FF">
                        <a:alpha val="79999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查看目录命令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0532" y="2211711"/>
            <a:ext cx="3240000" cy="1422783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查看目录命令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tree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46" y="2067694"/>
            <a:ext cx="3505480" cy="1944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查看目录命令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962062"/>
            <a:ext cx="35147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pwd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命令的使用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946" y="2355726"/>
            <a:ext cx="3426917" cy="1296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0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0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889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3072</Words>
  <Application>WPS 演示</Application>
  <PresentationFormat>全屏显示(16:9)</PresentationFormat>
  <Paragraphs>517</Paragraphs>
  <Slides>49</Slides>
  <Notes>0</Notes>
  <HiddenSlides>18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49</vt:i4>
      </vt:variant>
    </vt:vector>
  </HeadingPairs>
  <TitlesOfParts>
    <vt:vector size="61" baseType="lpstr">
      <vt:lpstr>Arial</vt:lpstr>
      <vt:lpstr>宋体</vt:lpstr>
      <vt:lpstr>Wingdings</vt:lpstr>
      <vt:lpstr>Calibri</vt:lpstr>
      <vt:lpstr>黑体</vt:lpstr>
      <vt:lpstr>Segoe UI</vt:lpstr>
      <vt:lpstr>微软雅黑</vt:lpstr>
      <vt:lpstr>Arial Unicode MS</vt:lpstr>
      <vt:lpstr>1_自定义设计方案</vt:lpstr>
      <vt:lpstr>自定义设计方案</vt:lpstr>
      <vt:lpstr>3_自定义设计方案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WPS_1528076606</cp:lastModifiedBy>
  <cp:revision>869</cp:revision>
  <dcterms:created xsi:type="dcterms:W3CDTF">2015-06-29T07:19:00Z</dcterms:created>
  <dcterms:modified xsi:type="dcterms:W3CDTF">2020-12-31T10:10:19Z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2052-11.1.0.9991</vt:lpwstr>
  </property>
</Properties>
</file>